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3" name="Suyash Lakhani"/>
  <p:cmAuthor clrIdx="1" id="1" initials="" lastIdx="2" name="Daisuke Kageyam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5-22T02:22:40.616">
    <p:pos x="6000" y="0"/>
    <p:text>Suyash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3-05-22T08:55:05.024">
    <p:pos x="6000" y="0"/>
    <p:text>Isha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3-05-22T22:28:44.396">
    <p:pos x="6000" y="0"/>
    <p:text>Isha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3-05-22T02:28:26.301">
    <p:pos x="6000" y="0"/>
    <p:text>Yuki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3-05-22T02:33:24.458">
    <p:pos x="6000" y="0"/>
    <p:text>Daisuke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3-05-22T02:33:38.596">
    <p:pos x="6000" y="0"/>
    <p:text>Daisuke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3-05-22T02:27:20.748">
    <p:pos x="6000" y="0"/>
    <p:text>Harsha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5-22T02:23:26.245">
    <p:pos x="6000" y="0"/>
    <p:text>Harsha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3-05-22T22:29:15.960">
    <p:pos x="6000" y="0"/>
    <p:text>Harsha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05-22T02:27:39.575">
    <p:pos x="6000" y="0"/>
    <p:text>Daisuke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3-05-22T02:27:46.662">
    <p:pos x="6000" y="0"/>
    <p:text>Daisuke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3-05-22T02:27:54.856">
    <p:pos x="6000" y="0"/>
    <p:text>Harsha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3-05-22T02:28:01.945">
    <p:pos x="6000" y="0"/>
    <p:text>Yuki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3-05-22T02:28:09.133">
    <p:pos x="6000" y="0"/>
    <p:text>Yuki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3-05-22T02:28:35.088">
    <p:pos x="6000" y="0"/>
    <p:text>Suyash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yif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658b5822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4658b5822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7ac0e30a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47ac0e30a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658b5822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4658b5822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658b5822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4658b5822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5463390e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25463390e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8072025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48072025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658b5822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4658b5822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658b5822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4658b5822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58b5822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4658b5822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52e6bf1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252e6bf1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yif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8422df4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8422df4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658b5822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4658b5822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658b5822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24658b5822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658b5822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4658b582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658b5822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24658b5822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658b5822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4658b5822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658b5822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4658b5822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658b5822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4658b5822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8650" y="123325"/>
            <a:ext cx="78867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628650" y="1157743"/>
            <a:ext cx="78867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457950" y="4785608"/>
            <a:ext cx="2135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685800" y="840710"/>
            <a:ext cx="8458200" cy="0"/>
          </a:xfrm>
          <a:prstGeom prst="straightConnector1">
            <a:avLst/>
          </a:prstGeom>
          <a:noFill/>
          <a:ln cap="flat" cmpd="sng" w="38100">
            <a:solidFill>
              <a:srgbClr val="C2C3C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 rot="10800000">
            <a:off x="-1" y="4523987"/>
            <a:ext cx="9144000" cy="61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28649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28650" y="1157743"/>
            <a:ext cx="78867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457950" y="4785608"/>
            <a:ext cx="2135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2089" y="4677374"/>
            <a:ext cx="1571355" cy="31551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132">
          <p15:clr>
            <a:srgbClr val="F26B43"/>
          </p15:clr>
        </p15:guide>
        <p15:guide id="2" pos="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7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8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9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0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1.xml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2.xml"/><Relationship Id="rId4" Type="http://schemas.openxmlformats.org/officeDocument/2006/relationships/image" Target="../media/image4.png"/><Relationship Id="rId9" Type="http://schemas.openxmlformats.org/officeDocument/2006/relationships/image" Target="../media/image44.png"/><Relationship Id="rId5" Type="http://schemas.openxmlformats.org/officeDocument/2006/relationships/image" Target="../media/image2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3.xml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4.xml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hyperlink" Target="https://github.com/suyashlakhani/TimeSeries-Chicago-Temperature-Forecast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3.jp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5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jp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hyperlink" Target="https://www.visualcrossing.com/" TargetMode="External"/><Relationship Id="rId7" Type="http://schemas.openxmlformats.org/officeDocument/2006/relationships/image" Target="../media/image12.jpg"/><Relationship Id="rId8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4.xml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5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6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404" y="12"/>
            <a:ext cx="3662247" cy="45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38" y="2247888"/>
            <a:ext cx="482917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4294967295" type="title"/>
          </p:nvPr>
        </p:nvSpPr>
        <p:spPr>
          <a:xfrm>
            <a:off x="265250" y="1530600"/>
            <a:ext cx="6450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Chicago Average Temperature Forecasting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265250" y="2276475"/>
            <a:ext cx="675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</a:rPr>
              <a:t>MSCA 31006 Time Series Analysis and Forecasting</a:t>
            </a:r>
            <a:endParaRPr b="1" i="0" sz="160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</a:rPr>
              <a:t>Team 2: 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Daisuke Kageyama, </a:t>
            </a:r>
            <a:r>
              <a:rPr b="1" lang="en" sz="1800">
                <a:solidFill>
                  <a:schemeClr val="dk2"/>
                </a:solidFill>
              </a:rPr>
              <a:t>Harsha Muthukuru, </a:t>
            </a:r>
            <a:endParaRPr b="1" sz="1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Isha Sharma, </a:t>
            </a:r>
            <a:r>
              <a:rPr b="1" lang="en" sz="1800">
                <a:solidFill>
                  <a:schemeClr val="dk2"/>
                </a:solidFill>
              </a:rPr>
              <a:t>Suyash Lakhani, Yuki Hirayama</a:t>
            </a:r>
            <a:endParaRPr b="1" i="0" sz="1800" u="none" cap="none" strike="noStrike">
              <a:solidFill>
                <a:schemeClr val="dk2"/>
              </a:solidFill>
            </a:endParaRPr>
          </a:p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4.3 Modeling: Regression with ARIMA errors</a:t>
            </a:r>
            <a:endParaRPr sz="2730"/>
          </a:p>
        </p:txBody>
      </p:sp>
      <p:sp>
        <p:nvSpPr>
          <p:cNvPr id="139" name="Google Shape;139;p13"/>
          <p:cNvSpPr txBox="1"/>
          <p:nvPr>
            <p:ph idx="4294967295" type="body"/>
          </p:nvPr>
        </p:nvSpPr>
        <p:spPr>
          <a:xfrm>
            <a:off x="299850" y="1082350"/>
            <a:ext cx="3695100" cy="3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9341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For a regression analysis, forward stepwise selection suggested the independent variables as </a:t>
            </a:r>
            <a:r>
              <a:rPr b="1" i="1" lang="en" sz="1429"/>
              <a:t>dew, humidity, snowdepth, winddir</a:t>
            </a:r>
            <a:r>
              <a:rPr lang="en" sz="1429"/>
              <a:t> (wind direction),  </a:t>
            </a:r>
            <a:r>
              <a:rPr b="1" i="1" lang="en" sz="1429"/>
              <a:t>sealevelpressure, coludcover,</a:t>
            </a:r>
            <a:r>
              <a:rPr lang="en" sz="1429"/>
              <a:t> and </a:t>
            </a:r>
            <a:r>
              <a:rPr b="1" i="1" lang="en" sz="1429"/>
              <a:t>visibility</a:t>
            </a:r>
            <a:r>
              <a:rPr lang="en" sz="1429"/>
              <a:t>.</a:t>
            </a:r>
            <a:endParaRPr sz="1429"/>
          </a:p>
          <a:p>
            <a:pPr indent="-319341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Plotting the ACFs of the residuals revealed </a:t>
            </a:r>
            <a:r>
              <a:rPr b="1" lang="en" sz="1429"/>
              <a:t>clear autocorrelation</a:t>
            </a:r>
            <a:r>
              <a:rPr lang="en" sz="1429"/>
              <a:t>. So, we used regression with ARIMA errors.</a:t>
            </a:r>
            <a:endParaRPr sz="1429"/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5006" y="1299350"/>
            <a:ext cx="4824245" cy="29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4.3 Modeling: Regression with ARIMA errors</a:t>
            </a:r>
            <a:endParaRPr sz="2730"/>
          </a:p>
        </p:txBody>
      </p:sp>
      <p:sp>
        <p:nvSpPr>
          <p:cNvPr id="149" name="Google Shape;149;p14"/>
          <p:cNvSpPr txBox="1"/>
          <p:nvPr>
            <p:ph idx="4294967295" type="body"/>
          </p:nvPr>
        </p:nvSpPr>
        <p:spPr>
          <a:xfrm>
            <a:off x="299850" y="969100"/>
            <a:ext cx="85551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Based on auto.arima() </a:t>
            </a:r>
            <a:r>
              <a:rPr lang="en" sz="1300"/>
              <a:t>suggestion</a:t>
            </a:r>
            <a:r>
              <a:rPr lang="en" sz="1300"/>
              <a:t>, we did </a:t>
            </a:r>
            <a:r>
              <a:rPr b="1" lang="en" sz="1300"/>
              <a:t>Regression with ARIMA(5, 1, 1) errors</a:t>
            </a:r>
            <a:r>
              <a:rPr lang="en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300"/>
              <a:t>AICc</a:t>
            </a:r>
            <a:r>
              <a:rPr lang="en" sz="1300"/>
              <a:t> was </a:t>
            </a:r>
            <a:r>
              <a:rPr b="1" lang="en" sz="1300">
                <a:highlight>
                  <a:schemeClr val="lt1"/>
                </a:highlight>
              </a:rPr>
              <a:t>33556.89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Root Mean Square Error(</a:t>
            </a:r>
            <a:r>
              <a:rPr b="1" lang="en" sz="1300"/>
              <a:t>RMSE</a:t>
            </a:r>
            <a:r>
              <a:rPr lang="en" sz="1300"/>
              <a:t>) was </a:t>
            </a:r>
            <a:r>
              <a:rPr b="1" lang="en" sz="1300"/>
              <a:t>1.31</a:t>
            </a:r>
            <a:r>
              <a:rPr lang="en" sz="1300"/>
              <a:t> for the test set</a:t>
            </a:r>
            <a:r>
              <a:rPr lang="en" sz="1300">
                <a:highlight>
                  <a:schemeClr val="lt1"/>
                </a:highlight>
              </a:rPr>
              <a:t>.</a:t>
            </a:r>
            <a:r>
              <a:rPr b="1" lang="en" sz="1300">
                <a:highlight>
                  <a:schemeClr val="lt1"/>
                </a:highlight>
              </a:rPr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ACFs of the residuals looks better than the just regression model, but there was still significant autocorrelation in the residuals. (Ljung-Box Test p-value &lt; 0.05)</a:t>
            </a:r>
            <a:endParaRPr sz="1300"/>
          </a:p>
        </p:txBody>
      </p:sp>
      <p:sp>
        <p:nvSpPr>
          <p:cNvPr id="150" name="Google Shape;15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1" name="Google Shape;15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730" y="2204800"/>
            <a:ext cx="3620020" cy="22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8975" y="2261808"/>
            <a:ext cx="3620025" cy="2235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4.4 Modeling: Long Short Term Memory Model</a:t>
            </a:r>
            <a:endParaRPr sz="2730"/>
          </a:p>
        </p:txBody>
      </p:sp>
      <p:sp>
        <p:nvSpPr>
          <p:cNvPr id="160" name="Google Shape;160;p15"/>
          <p:cNvSpPr txBox="1"/>
          <p:nvPr>
            <p:ph idx="4294967295" type="body"/>
          </p:nvPr>
        </p:nvSpPr>
        <p:spPr>
          <a:xfrm>
            <a:off x="299850" y="969100"/>
            <a:ext cx="84078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highlight>
                  <a:schemeClr val="lt1"/>
                </a:highlight>
              </a:rPr>
              <a:t>Long Short-Term Memory (LSTM), a deep learning-based approach, was employed to </a:t>
            </a:r>
            <a:r>
              <a:rPr b="1" lang="en" sz="1200">
                <a:highlight>
                  <a:schemeClr val="lt1"/>
                </a:highlight>
              </a:rPr>
              <a:t>capture complex temporal patterns</a:t>
            </a:r>
            <a:r>
              <a:rPr lang="en" sz="1200">
                <a:highlight>
                  <a:schemeClr val="lt1"/>
                </a:highlight>
              </a:rPr>
              <a:t> in the data.</a:t>
            </a:r>
            <a:endParaRPr sz="1200"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highlight>
                  <a:schemeClr val="lt1"/>
                </a:highlight>
              </a:rPr>
              <a:t>We created a LSTM with 2 LSTM layers, recurrent dropout and batch normalization layers to prevent overfitting and a final dense layer for the output prediction. We also used early stopping to prevent overfitting. </a:t>
            </a:r>
            <a:endParaRPr sz="1200"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highlight>
                  <a:schemeClr val="lt1"/>
                </a:highlight>
              </a:rPr>
              <a:t>The model when evaluated on the test data gave us an </a:t>
            </a:r>
            <a:r>
              <a:rPr b="1" lang="en" sz="1200">
                <a:highlight>
                  <a:schemeClr val="lt1"/>
                </a:highlight>
              </a:rPr>
              <a:t>RMSE</a:t>
            </a:r>
            <a:r>
              <a:rPr lang="en" sz="1200">
                <a:highlight>
                  <a:schemeClr val="lt1"/>
                </a:highlight>
              </a:rPr>
              <a:t> of </a:t>
            </a:r>
            <a:r>
              <a:rPr b="1" lang="en" sz="1200">
                <a:highlight>
                  <a:schemeClr val="lt1"/>
                </a:highlight>
              </a:rPr>
              <a:t>5.535</a:t>
            </a:r>
            <a:r>
              <a:rPr lang="en" sz="1200">
                <a:highlight>
                  <a:schemeClr val="lt1"/>
                </a:highlight>
              </a:rPr>
              <a:t>.</a:t>
            </a:r>
            <a:endParaRPr sz="1200">
              <a:highlight>
                <a:schemeClr val="lt1"/>
              </a:highlight>
            </a:endParaRPr>
          </a:p>
        </p:txBody>
      </p:sp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50" y="2390800"/>
            <a:ext cx="2759755" cy="205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8630" y="2315375"/>
            <a:ext cx="2629641" cy="205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 txBox="1"/>
          <p:nvPr/>
        </p:nvSpPr>
        <p:spPr>
          <a:xfrm>
            <a:off x="691000" y="2215525"/>
            <a:ext cx="410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LSTM - predicted (orange) vs actual (blue) values </a:t>
            </a:r>
            <a:endParaRPr sz="700"/>
          </a:p>
        </p:txBody>
      </p:sp>
      <p:sp>
        <p:nvSpPr>
          <p:cNvPr id="165" name="Google Shape;165;p15"/>
          <p:cNvSpPr txBox="1"/>
          <p:nvPr/>
        </p:nvSpPr>
        <p:spPr>
          <a:xfrm>
            <a:off x="4253025" y="4216575"/>
            <a:ext cx="178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epochs</a:t>
            </a:r>
            <a:endParaRPr sz="800"/>
          </a:p>
        </p:txBody>
      </p:sp>
      <p:sp>
        <p:nvSpPr>
          <p:cNvPr id="166" name="Google Shape;166;p15"/>
          <p:cNvSpPr txBox="1"/>
          <p:nvPr/>
        </p:nvSpPr>
        <p:spPr>
          <a:xfrm rot="-5400000">
            <a:off x="-101250" y="3265575"/>
            <a:ext cx="8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Temperature</a:t>
            </a:r>
            <a:endParaRPr sz="800"/>
          </a:p>
        </p:txBody>
      </p:sp>
      <p:sp>
        <p:nvSpPr>
          <p:cNvPr id="167" name="Google Shape;167;p15"/>
          <p:cNvSpPr txBox="1"/>
          <p:nvPr/>
        </p:nvSpPr>
        <p:spPr>
          <a:xfrm>
            <a:off x="6554000" y="2263950"/>
            <a:ext cx="2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Actual vs Predicted Values</a:t>
            </a:r>
            <a:endParaRPr sz="800"/>
          </a:p>
        </p:txBody>
      </p:sp>
      <p:pic>
        <p:nvPicPr>
          <p:cNvPr id="168" name="Google Shape;16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275" y="2508025"/>
            <a:ext cx="3344250" cy="17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4.5. </a:t>
            </a:r>
            <a:r>
              <a:rPr lang="en"/>
              <a:t>Modeling: VAR Model </a:t>
            </a:r>
            <a:endParaRPr sz="2730"/>
          </a:p>
        </p:txBody>
      </p:sp>
      <p:sp>
        <p:nvSpPr>
          <p:cNvPr id="176" name="Google Shape;17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16"/>
          <p:cNvSpPr txBox="1"/>
          <p:nvPr>
            <p:ph idx="4294967295" type="body"/>
          </p:nvPr>
        </p:nvSpPr>
        <p:spPr>
          <a:xfrm>
            <a:off x="265250" y="953975"/>
            <a:ext cx="8250000" cy="180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111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300">
                <a:highlight>
                  <a:schemeClr val="lt1"/>
                </a:highlight>
              </a:rPr>
              <a:t>The Vector Autoregression (VAR) model was used to capture the interdependencies between the temperature features, allowing for more comprehensive forecasting.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300">
                <a:highlight>
                  <a:schemeClr val="lt1"/>
                </a:highlight>
              </a:rPr>
              <a:t>We noticed that </a:t>
            </a:r>
            <a:r>
              <a:rPr b="1" i="1" lang="en" sz="1300">
                <a:highlight>
                  <a:schemeClr val="lt1"/>
                </a:highlight>
              </a:rPr>
              <a:t>dew</a:t>
            </a:r>
            <a:r>
              <a:rPr lang="en" sz="1300">
                <a:highlight>
                  <a:schemeClr val="lt1"/>
                </a:highlight>
              </a:rPr>
              <a:t> was highly correlated with the target variable (temp), hence dew was used as an independent variable for the model. (Correlation = 0.96)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Used the VARSelect function and it reported the optimal model as VAR(6). </a:t>
            </a:r>
            <a:endParaRPr sz="1300"/>
          </a:p>
          <a:p>
            <a:pPr indent="-3111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For the test data, VAR(6) reported the </a:t>
            </a:r>
            <a:r>
              <a:rPr b="1" lang="en" sz="1300"/>
              <a:t>RMSE</a:t>
            </a:r>
            <a:r>
              <a:rPr lang="en" sz="1300"/>
              <a:t> of</a:t>
            </a:r>
            <a:r>
              <a:rPr b="1" lang="en" sz="1300"/>
              <a:t> 0.318</a:t>
            </a:r>
            <a:r>
              <a:rPr lang="en" sz="1300"/>
              <a:t> and </a:t>
            </a:r>
            <a:r>
              <a:rPr b="1" lang="en" sz="1300"/>
              <a:t>AICc</a:t>
            </a:r>
            <a:r>
              <a:rPr lang="en" sz="1300"/>
              <a:t> value of</a:t>
            </a:r>
            <a:r>
              <a:rPr b="1" lang="en" sz="1300"/>
              <a:t> 84027.19</a:t>
            </a:r>
            <a:endParaRPr b="1" sz="1300"/>
          </a:p>
          <a:p>
            <a:pPr indent="-3111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•"/>
            </a:pPr>
            <a:r>
              <a:rPr lang="en" sz="1300"/>
              <a:t>From the ACF plots, we inferred that the residuals of variables </a:t>
            </a:r>
            <a:r>
              <a:rPr b="1" lang="en" sz="1300"/>
              <a:t>resembled white noise</a:t>
            </a:r>
            <a:r>
              <a:rPr lang="en" sz="1300"/>
              <a:t>. </a:t>
            </a:r>
            <a:endParaRPr sz="1300"/>
          </a:p>
        </p:txBody>
      </p:sp>
      <p:pic>
        <p:nvPicPr>
          <p:cNvPr id="178" name="Google Shape;178;p16"/>
          <p:cNvPicPr preferRelativeResize="0"/>
          <p:nvPr/>
        </p:nvPicPr>
        <p:blipFill rotWithShape="1">
          <a:blip r:embed="rId6">
            <a:alphaModFix/>
          </a:blip>
          <a:srcRect b="3546" l="0" r="3698" t="5528"/>
          <a:stretch/>
        </p:blipFill>
        <p:spPr>
          <a:xfrm>
            <a:off x="1179375" y="2684425"/>
            <a:ext cx="2193900" cy="1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 rotWithShape="1">
          <a:blip r:embed="rId7">
            <a:alphaModFix/>
          </a:blip>
          <a:srcRect b="3431" l="0" r="5633" t="5800"/>
          <a:stretch/>
        </p:blipFill>
        <p:spPr>
          <a:xfrm>
            <a:off x="3629775" y="2684425"/>
            <a:ext cx="2153288" cy="1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3050" y="2666400"/>
            <a:ext cx="2389951" cy="180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5. Model Evaluations and Selection</a:t>
            </a:r>
            <a:endParaRPr sz="2730"/>
          </a:p>
        </p:txBody>
      </p:sp>
      <p:sp>
        <p:nvSpPr>
          <p:cNvPr id="188" name="Google Shape;188;p17"/>
          <p:cNvSpPr txBox="1"/>
          <p:nvPr>
            <p:ph idx="4294967295" type="body"/>
          </p:nvPr>
        </p:nvSpPr>
        <p:spPr>
          <a:xfrm>
            <a:off x="229550" y="750375"/>
            <a:ext cx="84078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chemeClr val="lt1"/>
                </a:highlight>
              </a:rPr>
              <a:t>Evaluation Metrics:</a:t>
            </a:r>
            <a:endParaRPr b="1"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Char char="•"/>
            </a:pPr>
            <a:r>
              <a:rPr lang="en" sz="1300">
                <a:highlight>
                  <a:schemeClr val="lt1"/>
                </a:highlight>
              </a:rPr>
              <a:t>The </a:t>
            </a:r>
            <a:r>
              <a:rPr b="1" lang="en" sz="1300">
                <a:highlight>
                  <a:schemeClr val="lt1"/>
                </a:highlight>
              </a:rPr>
              <a:t>Root Mean Squared Error (RMSE)</a:t>
            </a:r>
            <a:r>
              <a:rPr lang="en" sz="1300">
                <a:highlight>
                  <a:schemeClr val="lt1"/>
                </a:highlight>
              </a:rPr>
              <a:t> was utilized to measure the accuracy of the temperature predictions. 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>
                <a:highlight>
                  <a:schemeClr val="lt1"/>
                </a:highlight>
              </a:rPr>
              <a:t>Additionally, we used the </a:t>
            </a:r>
            <a:r>
              <a:rPr b="1" lang="en" sz="1300">
                <a:highlight>
                  <a:schemeClr val="lt1"/>
                </a:highlight>
              </a:rPr>
              <a:t>corrected Akaike Information Criterion (AICc)</a:t>
            </a:r>
            <a:r>
              <a:rPr lang="en" sz="1300">
                <a:highlight>
                  <a:schemeClr val="lt1"/>
                </a:highlight>
              </a:rPr>
              <a:t>, which takes into account both the model's goodness-of-fit and complexity, to compare and select the most suitable model.</a:t>
            </a:r>
            <a:endParaRPr sz="1300"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chemeClr val="lt1"/>
                </a:highlight>
              </a:rPr>
              <a:t>Results:</a:t>
            </a:r>
            <a:endParaRPr b="1"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Char char="•"/>
            </a:pPr>
            <a:r>
              <a:rPr lang="en" sz="1300">
                <a:highlight>
                  <a:schemeClr val="lt1"/>
                </a:highlight>
              </a:rPr>
              <a:t>Among the statistical models built, we found that the </a:t>
            </a:r>
            <a:r>
              <a:rPr b="1" lang="en" sz="1300">
                <a:highlight>
                  <a:schemeClr val="lt1"/>
                </a:highlight>
              </a:rPr>
              <a:t>VAR</a:t>
            </a:r>
            <a:r>
              <a:rPr lang="en" sz="1300">
                <a:highlight>
                  <a:schemeClr val="lt1"/>
                </a:highlight>
              </a:rPr>
              <a:t>  model outperformed the other approaches in terms of RMSE. The AICc value was high due to high model complexity. To get a  </a:t>
            </a:r>
            <a:r>
              <a:rPr b="1" lang="en" sz="1300">
                <a:highlight>
                  <a:schemeClr val="lt1"/>
                </a:highlight>
              </a:rPr>
              <a:t>good balance between accuracy and model complexity</a:t>
            </a:r>
            <a:r>
              <a:rPr lang="en" sz="1300">
                <a:highlight>
                  <a:schemeClr val="lt1"/>
                </a:highlight>
              </a:rPr>
              <a:t> we chose the </a:t>
            </a:r>
            <a:r>
              <a:rPr b="1" lang="en" sz="1300">
                <a:highlight>
                  <a:schemeClr val="lt1"/>
                </a:highlight>
              </a:rPr>
              <a:t>Regression with ARIMA errors</a:t>
            </a:r>
            <a:r>
              <a:rPr lang="en" sz="1300">
                <a:highlight>
                  <a:schemeClr val="lt1"/>
                </a:highlight>
              </a:rPr>
              <a:t>. The model effectively captured the autocorrelation and seasonality in the temperature data while incorporating the impact of differencing to achieve stationarity. </a:t>
            </a:r>
            <a:endParaRPr sz="1300"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D5DB"/>
              </a:solidFill>
              <a:highlight>
                <a:srgbClr val="444654"/>
              </a:highlight>
            </a:endParaRPr>
          </a:p>
        </p:txBody>
      </p:sp>
      <p:sp>
        <p:nvSpPr>
          <p:cNvPr id="189" name="Google Shape;18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6.</a:t>
            </a:r>
            <a:r>
              <a:rPr lang="en" sz="2730"/>
              <a:t> Forecasting: Using Selected Model</a:t>
            </a:r>
            <a:endParaRPr sz="2730"/>
          </a:p>
        </p:txBody>
      </p:sp>
      <p:sp>
        <p:nvSpPr>
          <p:cNvPr id="197" name="Google Shape;19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8" name="Google Shape;1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00" y="1417675"/>
            <a:ext cx="2228050" cy="29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/>
          <p:nvPr/>
        </p:nvSpPr>
        <p:spPr>
          <a:xfrm>
            <a:off x="628650" y="4248675"/>
            <a:ext cx="829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Note that in practice, the values of future independent variables are not known, so the above predictions cannot be made.</a:t>
            </a:r>
            <a:endParaRPr sz="1100"/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7">
            <a:alphaModFix/>
          </a:blip>
          <a:srcRect b="0" l="24351" r="0" t="0"/>
          <a:stretch/>
        </p:blipFill>
        <p:spPr>
          <a:xfrm>
            <a:off x="2614475" y="1417675"/>
            <a:ext cx="2115825" cy="289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 rotWithShape="1">
          <a:blip r:embed="rId8">
            <a:alphaModFix/>
          </a:blip>
          <a:srcRect b="37432" l="78414" r="1774" t="31696"/>
          <a:stretch/>
        </p:blipFill>
        <p:spPr>
          <a:xfrm>
            <a:off x="6853225" y="3120275"/>
            <a:ext cx="932849" cy="8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 txBox="1"/>
          <p:nvPr/>
        </p:nvSpPr>
        <p:spPr>
          <a:xfrm>
            <a:off x="163875" y="842550"/>
            <a:ext cx="829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below plot shows the forecasts of the best performing model - </a:t>
            </a:r>
            <a:r>
              <a:rPr b="1" lang="en" sz="1300"/>
              <a:t>Regression with ARIMA errors</a:t>
            </a:r>
            <a:endParaRPr b="1" sz="1300"/>
          </a:p>
        </p:txBody>
      </p:sp>
      <p:sp>
        <p:nvSpPr>
          <p:cNvPr id="203" name="Google Shape;203;p18"/>
          <p:cNvSpPr txBox="1"/>
          <p:nvPr/>
        </p:nvSpPr>
        <p:spPr>
          <a:xfrm>
            <a:off x="628650" y="1161200"/>
            <a:ext cx="115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Forecasted Values</a:t>
            </a:r>
            <a:endParaRPr b="1" sz="800"/>
          </a:p>
        </p:txBody>
      </p:sp>
      <p:sp>
        <p:nvSpPr>
          <p:cNvPr id="204" name="Google Shape;204;p18"/>
          <p:cNvSpPr txBox="1"/>
          <p:nvPr/>
        </p:nvSpPr>
        <p:spPr>
          <a:xfrm>
            <a:off x="3305625" y="1161200"/>
            <a:ext cx="93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Actual</a:t>
            </a:r>
            <a:r>
              <a:rPr b="1" lang="en" sz="800">
                <a:solidFill>
                  <a:schemeClr val="dk1"/>
                </a:solidFill>
              </a:rPr>
              <a:t> Values</a:t>
            </a:r>
            <a:endParaRPr b="1" sz="800">
              <a:solidFill>
                <a:schemeClr val="dk1"/>
              </a:solidFill>
            </a:endParaRPr>
          </a:p>
        </p:txBody>
      </p:sp>
      <p:pic>
        <p:nvPicPr>
          <p:cNvPr id="205" name="Google Shape;20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4028" y="1552750"/>
            <a:ext cx="4339972" cy="26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7</a:t>
            </a:r>
            <a:r>
              <a:rPr lang="en" sz="2730"/>
              <a:t>. </a:t>
            </a:r>
            <a:r>
              <a:rPr lang="en" sz="2730"/>
              <a:t>Insights and recommendations</a:t>
            </a:r>
            <a:endParaRPr sz="2730"/>
          </a:p>
        </p:txBody>
      </p:sp>
      <p:sp>
        <p:nvSpPr>
          <p:cNvPr id="213" name="Google Shape;213;p19"/>
          <p:cNvSpPr txBox="1"/>
          <p:nvPr>
            <p:ph idx="4294967295" type="body"/>
          </p:nvPr>
        </p:nvSpPr>
        <p:spPr>
          <a:xfrm>
            <a:off x="237650" y="1031013"/>
            <a:ext cx="83916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highlight>
                  <a:schemeClr val="lt1"/>
                </a:highlight>
              </a:rPr>
              <a:t>Based on our findings, we offer the following recommendations: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Utilize the accurate temperature forecasts to </a:t>
            </a:r>
            <a:r>
              <a:rPr b="1" lang="en" sz="1400">
                <a:highlight>
                  <a:schemeClr val="lt1"/>
                </a:highlight>
              </a:rPr>
              <a:t>optimize energy management strategies</a:t>
            </a:r>
            <a:r>
              <a:rPr lang="en" sz="1400">
                <a:highlight>
                  <a:schemeClr val="lt1"/>
                </a:highlight>
              </a:rPr>
              <a:t>, such as load forecasting and resource allocation, ensuring efficient utilization of resources.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Incorporate the temperature forecasts into </a:t>
            </a:r>
            <a:r>
              <a:rPr b="1" lang="en" sz="1400">
                <a:highlight>
                  <a:schemeClr val="lt1"/>
                </a:highlight>
              </a:rPr>
              <a:t>agricultural planning</a:t>
            </a:r>
            <a:r>
              <a:rPr lang="en" sz="1400">
                <a:highlight>
                  <a:schemeClr val="lt1"/>
                </a:highlight>
              </a:rPr>
              <a:t> to improve crop yield predictions, irrigation scheduling, and pest management.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Leverage the temperature predictions for </a:t>
            </a:r>
            <a:r>
              <a:rPr b="1" lang="en" sz="1400">
                <a:highlight>
                  <a:schemeClr val="lt1"/>
                </a:highlight>
              </a:rPr>
              <a:t>urban planning</a:t>
            </a:r>
            <a:r>
              <a:rPr lang="en" sz="1400">
                <a:highlight>
                  <a:schemeClr val="lt1"/>
                </a:highlight>
              </a:rPr>
              <a:t> and </a:t>
            </a:r>
            <a:r>
              <a:rPr b="1" lang="en" sz="1400">
                <a:highlight>
                  <a:schemeClr val="lt1"/>
                </a:highlight>
              </a:rPr>
              <a:t>infrastructure management</a:t>
            </a:r>
            <a:r>
              <a:rPr lang="en" sz="1400">
                <a:highlight>
                  <a:schemeClr val="lt1"/>
                </a:highlight>
              </a:rPr>
              <a:t>, including heat wave preparedness, building design, and transportation optimization.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Support public health initiatives by using temperature forecasts to </a:t>
            </a:r>
            <a:r>
              <a:rPr b="1" lang="en" sz="1400">
                <a:highlight>
                  <a:schemeClr val="lt1"/>
                </a:highlight>
              </a:rPr>
              <a:t>anticipate</a:t>
            </a:r>
            <a:r>
              <a:rPr lang="en" sz="1400">
                <a:highlight>
                  <a:schemeClr val="lt1"/>
                </a:highlight>
              </a:rPr>
              <a:t> </a:t>
            </a:r>
            <a:r>
              <a:rPr b="1" lang="en" sz="1400">
                <a:highlight>
                  <a:schemeClr val="lt1"/>
                </a:highlight>
              </a:rPr>
              <a:t>heat stress risks</a:t>
            </a:r>
            <a:r>
              <a:rPr lang="en" sz="1400">
                <a:highlight>
                  <a:schemeClr val="lt1"/>
                </a:highlight>
              </a:rPr>
              <a:t>, plan for cooling centers, and implement </a:t>
            </a:r>
            <a:r>
              <a:rPr b="1" lang="en" sz="1400">
                <a:highlight>
                  <a:schemeClr val="lt1"/>
                </a:highlight>
              </a:rPr>
              <a:t>heatwave warning systems</a:t>
            </a:r>
            <a:r>
              <a:rPr lang="en" sz="1400">
                <a:highlight>
                  <a:schemeClr val="lt1"/>
                </a:highlight>
              </a:rPr>
              <a:t>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Enhance </a:t>
            </a:r>
            <a:r>
              <a:rPr b="1" lang="en" sz="1400">
                <a:highlight>
                  <a:schemeClr val="lt1"/>
                </a:highlight>
              </a:rPr>
              <a:t>decision-making in tourism</a:t>
            </a:r>
            <a:r>
              <a:rPr lang="en" sz="1400">
                <a:highlight>
                  <a:schemeClr val="lt1"/>
                </a:highlight>
              </a:rPr>
              <a:t> and </a:t>
            </a:r>
            <a:r>
              <a:rPr b="1" lang="en" sz="1400">
                <a:highlight>
                  <a:schemeClr val="lt1"/>
                </a:highlight>
              </a:rPr>
              <a:t>outdoor event planning</a:t>
            </a:r>
            <a:r>
              <a:rPr lang="en" sz="1400">
                <a:highlight>
                  <a:schemeClr val="lt1"/>
                </a:highlight>
              </a:rPr>
              <a:t> by considering temperature variations and tailoring activities accordingly.</a:t>
            </a:r>
            <a:endParaRPr sz="1400"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8</a:t>
            </a:r>
            <a:r>
              <a:rPr lang="en" sz="2730"/>
              <a:t>. Conclusion and Future Work</a:t>
            </a:r>
            <a:endParaRPr sz="2730"/>
          </a:p>
        </p:txBody>
      </p:sp>
      <p:sp>
        <p:nvSpPr>
          <p:cNvPr id="222" name="Google Shape;222;p20"/>
          <p:cNvSpPr txBox="1"/>
          <p:nvPr>
            <p:ph idx="4294967295" type="body"/>
          </p:nvPr>
        </p:nvSpPr>
        <p:spPr>
          <a:xfrm>
            <a:off x="319050" y="1014375"/>
            <a:ext cx="82827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This project lays the foundation for future research and improvements in temperature forecasting. Further work could involve: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Exploring ensemble methods or machine learning algorithms to potentially enhance the forecasting accuracy and </a:t>
            </a:r>
            <a:r>
              <a:rPr b="1" lang="en" sz="1400">
                <a:highlight>
                  <a:schemeClr val="lt1"/>
                </a:highlight>
              </a:rPr>
              <a:t>capture non-linear relationships</a:t>
            </a:r>
            <a:r>
              <a:rPr lang="en" sz="1400">
                <a:highlight>
                  <a:schemeClr val="lt1"/>
                </a:highlight>
              </a:rPr>
              <a:t> in the temperature data.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Investigating the </a:t>
            </a:r>
            <a:r>
              <a:rPr b="1" lang="en" sz="1400">
                <a:highlight>
                  <a:schemeClr val="lt1"/>
                </a:highlight>
              </a:rPr>
              <a:t>impact of additional exogenous variables</a:t>
            </a:r>
            <a:r>
              <a:rPr lang="en" sz="1400">
                <a:highlight>
                  <a:schemeClr val="lt1"/>
                </a:highlight>
              </a:rPr>
              <a:t>, such as solar radiation or air pollution levels, on temperature variations.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Conducting </a:t>
            </a:r>
            <a:r>
              <a:rPr b="1" lang="en" sz="1400">
                <a:highlight>
                  <a:schemeClr val="lt1"/>
                </a:highlight>
              </a:rPr>
              <a:t>spatial analysis</a:t>
            </a:r>
            <a:r>
              <a:rPr lang="en" sz="1400">
                <a:highlight>
                  <a:schemeClr val="lt1"/>
                </a:highlight>
              </a:rPr>
              <a:t> to extend the forecasting capabilities beyond Chicago and include neighboring regions.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Continuously updating and refining the forecasting model with </a:t>
            </a:r>
            <a:r>
              <a:rPr b="1" lang="en" sz="1400">
                <a:highlight>
                  <a:schemeClr val="lt1"/>
                </a:highlight>
              </a:rPr>
              <a:t>new temperature data</a:t>
            </a:r>
            <a:r>
              <a:rPr lang="en" sz="1400">
                <a:highlight>
                  <a:schemeClr val="lt1"/>
                </a:highlight>
              </a:rPr>
              <a:t> to adapt to evolving climate patterns and improve long-term predictions.</a:t>
            </a:r>
            <a:endParaRPr sz="1729"/>
          </a:p>
        </p:txBody>
      </p:sp>
      <p:sp>
        <p:nvSpPr>
          <p:cNvPr id="223" name="Google Shape;22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Appendix:</a:t>
            </a:r>
            <a:endParaRPr sz="2730"/>
          </a:p>
        </p:txBody>
      </p:sp>
      <p:sp>
        <p:nvSpPr>
          <p:cNvPr id="231" name="Google Shape;231;p21"/>
          <p:cNvSpPr txBox="1"/>
          <p:nvPr>
            <p:ph idx="4294967295" type="body"/>
          </p:nvPr>
        </p:nvSpPr>
        <p:spPr>
          <a:xfrm>
            <a:off x="265250" y="1093225"/>
            <a:ext cx="80649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21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30"/>
              <a:buChar char="•"/>
            </a:pPr>
            <a:r>
              <a:rPr b="1" lang="en" sz="1629" u="sng"/>
              <a:t>Github link:</a:t>
            </a:r>
            <a:r>
              <a:rPr lang="en" sz="1629"/>
              <a:t> </a:t>
            </a:r>
            <a:r>
              <a:rPr lang="en" sz="1629" u="sng">
                <a:solidFill>
                  <a:schemeClr val="hlink"/>
                </a:solidFill>
                <a:hlinkClick r:id="rId5"/>
              </a:rPr>
              <a:t>https://github.com/suyashlakhani/TimeSeries-Chicago-Temperature-Forecasting</a:t>
            </a:r>
            <a:endParaRPr sz="1629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9"/>
          </a:p>
          <a:p>
            <a:pPr indent="-33204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Area of responsibility:</a:t>
            </a:r>
            <a:endParaRPr b="1" sz="1629" u="sng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Data Exploration and Initial Analysis</a:t>
            </a:r>
            <a:r>
              <a:rPr lang="en" sz="1629"/>
              <a:t> - Everyone</a:t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Exponential Smoothing</a:t>
            </a:r>
            <a:r>
              <a:rPr lang="en" sz="1629"/>
              <a:t>  - </a:t>
            </a:r>
            <a:r>
              <a:rPr lang="en" sz="1629"/>
              <a:t>Daisuke Kageyama</a:t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ARIMA</a:t>
            </a:r>
            <a:r>
              <a:rPr lang="en" sz="1629"/>
              <a:t> - Harsha Muthukuru</a:t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Regression with ARIMA errors</a:t>
            </a:r>
            <a:r>
              <a:rPr lang="en" sz="1629"/>
              <a:t> - </a:t>
            </a:r>
            <a:r>
              <a:rPr lang="en" sz="1629"/>
              <a:t>Yuki Hirayama</a:t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VAR</a:t>
            </a:r>
            <a:r>
              <a:rPr lang="en" sz="1629"/>
              <a:t> - </a:t>
            </a:r>
            <a:r>
              <a:rPr lang="en" sz="1629"/>
              <a:t>Isha Sharma</a:t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LSTM</a:t>
            </a:r>
            <a:r>
              <a:rPr lang="en" sz="1629"/>
              <a:t> - Suyash Lakhani</a:t>
            </a:r>
            <a:endParaRPr sz="1629"/>
          </a:p>
        </p:txBody>
      </p:sp>
      <p:sp>
        <p:nvSpPr>
          <p:cNvPr id="232" name="Google Shape;23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Appendix: Regression with ARIMA errors</a:t>
            </a:r>
            <a:endParaRPr sz="2730"/>
          </a:p>
        </p:txBody>
      </p:sp>
      <p:sp>
        <p:nvSpPr>
          <p:cNvPr id="240" name="Google Shape;2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41" name="Google Shape;2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50" y="1166344"/>
            <a:ext cx="4591150" cy="320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2250" y="3064976"/>
            <a:ext cx="4134951" cy="9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2248" y="1301797"/>
            <a:ext cx="4134950" cy="10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/>
        </p:nvSpPr>
        <p:spPr>
          <a:xfrm>
            <a:off x="265250" y="935150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Auto.arima()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4970525" y="935150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checkresidual()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4970525" y="2591825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accuracy()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123325"/>
            <a:ext cx="79269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628650" y="1359325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2.Dataset Overview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628650" y="1855113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3.Exploratory Data Analysis (EDA)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628650" y="2290788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4.Modelling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628650" y="2771975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5.Model Evaluation and Selection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628650" y="3672550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7.Insights and Recommendations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628650" y="4118400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8.Conclusion and Future Work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628650" y="901975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1.Problem Statement and Objective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 txBox="1"/>
          <p:nvPr/>
        </p:nvSpPr>
        <p:spPr>
          <a:xfrm>
            <a:off x="6791488" y="2328050"/>
            <a:ext cx="17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Harsha Muthukuru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4766250" y="2328050"/>
            <a:ext cx="17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Daisuke Kageyama</a:t>
            </a:r>
            <a:endParaRPr sz="1200"/>
          </a:p>
        </p:txBody>
      </p:sp>
      <p:sp>
        <p:nvSpPr>
          <p:cNvPr id="42" name="Google Shape;42;p5"/>
          <p:cNvSpPr txBox="1"/>
          <p:nvPr/>
        </p:nvSpPr>
        <p:spPr>
          <a:xfrm>
            <a:off x="5705825" y="4093675"/>
            <a:ext cx="17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Suyash Lakhani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3" name="Google Shape;43;p5"/>
          <p:cNvSpPr txBox="1"/>
          <p:nvPr/>
        </p:nvSpPr>
        <p:spPr>
          <a:xfrm>
            <a:off x="7355400" y="4093675"/>
            <a:ext cx="17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Yuki Hirayama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4022388" y="4093675"/>
            <a:ext cx="17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Isha Sharma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5" name="Google Shape;45;p5"/>
          <p:cNvPicPr preferRelativeResize="0"/>
          <p:nvPr/>
        </p:nvPicPr>
        <p:blipFill rotWithShape="1">
          <a:blip r:embed="rId3">
            <a:alphaModFix/>
          </a:blip>
          <a:srcRect b="28705" l="8151" r="43243" t="37464"/>
          <a:stretch/>
        </p:blipFill>
        <p:spPr>
          <a:xfrm>
            <a:off x="4880625" y="1016187"/>
            <a:ext cx="1483649" cy="137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238" y="2707013"/>
            <a:ext cx="1391831" cy="142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187" y="2691950"/>
            <a:ext cx="1391825" cy="14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 rotWithShape="1">
          <a:blip r:embed="rId6">
            <a:alphaModFix/>
          </a:blip>
          <a:srcRect b="0" l="0" r="0" t="22510"/>
          <a:stretch/>
        </p:blipFill>
        <p:spPr>
          <a:xfrm>
            <a:off x="7481025" y="2675600"/>
            <a:ext cx="1393501" cy="143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950" y="1007900"/>
            <a:ext cx="1393500" cy="13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/>
          <p:nvPr/>
        </p:nvSpPr>
        <p:spPr>
          <a:xfrm>
            <a:off x="628650" y="3222250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6.Forecasting (Selected Model)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55559" y="4690726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1"/>
                </a:solidFill>
              </a:rPr>
              <a:t>‹#›</a:t>
            </a:fld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type="title"/>
          </p:nvPr>
        </p:nvSpPr>
        <p:spPr>
          <a:xfrm>
            <a:off x="628650" y="123325"/>
            <a:ext cx="7886700" cy="71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52" name="Google Shape;252;p23"/>
          <p:cNvSpPr txBox="1"/>
          <p:nvPr>
            <p:ph idx="1" type="body"/>
          </p:nvPr>
        </p:nvSpPr>
        <p:spPr>
          <a:xfrm>
            <a:off x="628650" y="1157743"/>
            <a:ext cx="7886700" cy="311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Correlation matrix of different features with temperature</a:t>
            </a:r>
            <a:endParaRPr sz="1400"/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88" y="1472738"/>
            <a:ext cx="4669625" cy="3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/>
        </p:nvSpPr>
        <p:spPr>
          <a:xfrm>
            <a:off x="733775" y="1973325"/>
            <a:ext cx="44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vs Predicted values for LSTM </a:t>
            </a:r>
            <a:endParaRPr/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75" y="2336675"/>
            <a:ext cx="2677201" cy="20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>
            <p:ph idx="12" type="sldNum"/>
          </p:nvPr>
        </p:nvSpPr>
        <p:spPr>
          <a:xfrm>
            <a:off x="8556784" y="4682301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1"/>
                </a:solidFill>
              </a:rPr>
              <a:t>‹#›</a:t>
            </a:fld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Appendix</a:t>
            </a:r>
            <a:endParaRPr sz="2730"/>
          </a:p>
        </p:txBody>
      </p:sp>
      <p:sp>
        <p:nvSpPr>
          <p:cNvPr id="264" name="Google Shape;264;p24"/>
          <p:cNvSpPr txBox="1"/>
          <p:nvPr>
            <p:ph idx="4294967295" type="body"/>
          </p:nvPr>
        </p:nvSpPr>
        <p:spPr>
          <a:xfrm>
            <a:off x="299850" y="969100"/>
            <a:ext cx="77490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</a:t>
            </a:r>
            <a:r>
              <a:rPr lang="en" sz="1400"/>
              <a:t>e created the </a:t>
            </a:r>
            <a:r>
              <a:rPr b="1" lang="en" sz="1400"/>
              <a:t>monthly average temperature</a:t>
            </a:r>
            <a:r>
              <a:rPr lang="en" sz="1400"/>
              <a:t> from the daily average temperature f</a:t>
            </a:r>
            <a:r>
              <a:rPr lang="en" sz="1400"/>
              <a:t>or the Holt-Winters method, that is appropriate to the dataset with low frequency.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 sz="1400"/>
              <a:t>W</a:t>
            </a:r>
            <a:r>
              <a:rPr lang="en" sz="1400"/>
              <a:t>e did not take the first-order difference for the monthly data since Holt-Winters seasonal method </a:t>
            </a:r>
            <a:r>
              <a:rPr b="1" lang="en" sz="1400"/>
              <a:t>does not require stationarity</a:t>
            </a:r>
            <a:r>
              <a:rPr lang="en" sz="1400"/>
              <a:t>.</a:t>
            </a:r>
            <a:endParaRPr sz="1400"/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700" y="2272175"/>
            <a:ext cx="3333691" cy="205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8191" y="2381800"/>
            <a:ext cx="3333691" cy="205736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/>
              <a:t>1. Problem Statement and Objective</a:t>
            </a:r>
            <a:endParaRPr sz="2730"/>
          </a:p>
        </p:txBody>
      </p:sp>
      <p:sp>
        <p:nvSpPr>
          <p:cNvPr id="59" name="Google Shape;59;p6"/>
          <p:cNvSpPr txBox="1"/>
          <p:nvPr/>
        </p:nvSpPr>
        <p:spPr>
          <a:xfrm>
            <a:off x="265250" y="935150"/>
            <a:ext cx="6516600" cy="4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Problem Statement: </a:t>
            </a:r>
            <a:endParaRPr b="1"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Accurate daily temperature forecasting plays a crucial role 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for 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effective decision-making and planning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in various domains, including agriculture, energy management, and urban planning.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However, the complex nature of temperature patterns, influenced by seasonal changes and long-term trends, presents a challenge in developing reliable forecasting models. Therefore, the problem at hand is to address this challenge and create a 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robust forecasting solution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 that captures the intricate dynamics of Chicago's daily temperature fluctuations.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Objective: </a:t>
            </a:r>
            <a:endParaRPr b="1"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The objective of this project is to leverage time series analysis and forecasting techniques to create a robust model that can 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forecast average daily temperature variations in Chicago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 with high accuracy to help enable stakeholders to anticipate temperature trends and make informed decisions.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1038975"/>
            <a:ext cx="2200274" cy="15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/>
          <p:nvPr/>
        </p:nvSpPr>
        <p:spPr>
          <a:xfrm>
            <a:off x="2066400" y="4208375"/>
            <a:ext cx="707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https://pixabay.com/illustrations/thermometer-summer-hot-heat-sun-4767443/</a:t>
            </a:r>
            <a:endParaRPr sz="800"/>
          </a:p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3" name="Google Shape;6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0" y="2675575"/>
            <a:ext cx="22002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2. Dataset </a:t>
            </a:r>
            <a:r>
              <a:rPr lang="en" sz="2730"/>
              <a:t>Overview</a:t>
            </a:r>
            <a:endParaRPr sz="2730"/>
          </a:p>
        </p:txBody>
      </p:sp>
      <p:sp>
        <p:nvSpPr>
          <p:cNvPr id="71" name="Google Shape;71;p7"/>
          <p:cNvSpPr txBox="1"/>
          <p:nvPr>
            <p:ph idx="4294967295" type="body"/>
          </p:nvPr>
        </p:nvSpPr>
        <p:spPr>
          <a:xfrm>
            <a:off x="265250" y="994450"/>
            <a:ext cx="7935600" cy="2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This project used the open</a:t>
            </a:r>
            <a:r>
              <a:rPr lang="en" sz="1300"/>
              <a:t> data from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Visual Crossing</a:t>
            </a:r>
            <a:r>
              <a:rPr lang="en" sz="1300"/>
              <a:t>. 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The dataset includes </a:t>
            </a:r>
            <a:r>
              <a:rPr b="1" lang="en" sz="1300"/>
              <a:t>4,018 observations</a:t>
            </a:r>
            <a:r>
              <a:rPr lang="en" sz="1300"/>
              <a:t> from 05/01/2012 to 05/01/2023.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The dataset has </a:t>
            </a:r>
            <a:r>
              <a:rPr b="1" lang="en" sz="1300"/>
              <a:t>33 features </a:t>
            </a:r>
            <a:r>
              <a:rPr lang="en" sz="1300"/>
              <a:t>regarding the past weather in Chicago, like the maximum temperature, minimum temperature, wind speed, humidity, etc. 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We used the observations between 05/01/2012 and 04/30/2021 as train data, and the observations 05/01/2021 and 05/01/2023 as test data. 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Target variable for forecasting - </a:t>
            </a:r>
            <a:r>
              <a:rPr b="1" lang="en" sz="1300"/>
              <a:t>Avg Temp</a:t>
            </a:r>
            <a:r>
              <a:rPr lang="en" sz="1300"/>
              <a:t> </a:t>
            </a:r>
            <a:endParaRPr sz="1300"/>
          </a:p>
          <a:p>
            <a:pPr indent="-311150" lvl="0" marL="457200" rtl="0" algn="just">
              <a:spcBef>
                <a:spcPts val="900"/>
              </a:spcBef>
              <a:spcAft>
                <a:spcPts val="0"/>
              </a:spcAft>
              <a:buSzPts val="1300"/>
              <a:buChar char="•"/>
            </a:pPr>
            <a:r>
              <a:rPr b="1" lang="en" sz="1300" u="sng">
                <a:highlight>
                  <a:schemeClr val="lt1"/>
                </a:highlight>
              </a:rPr>
              <a:t>Assumption:</a:t>
            </a:r>
            <a:r>
              <a:rPr lang="en" sz="1300">
                <a:highlight>
                  <a:schemeClr val="lt1"/>
                </a:highlight>
              </a:rPr>
              <a:t> Throughout our analysis and modelling, we made the assumption that the values provided in the dataset are accurate and reliable.</a:t>
            </a:r>
            <a:endParaRPr sz="1300"/>
          </a:p>
        </p:txBody>
      </p:sp>
      <p:sp>
        <p:nvSpPr>
          <p:cNvPr id="72" name="Google Shape;72;p7"/>
          <p:cNvSpPr txBox="1"/>
          <p:nvPr/>
        </p:nvSpPr>
        <p:spPr>
          <a:xfrm>
            <a:off x="6646800" y="4242750"/>
            <a:ext cx="24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https://www.visualcrossing.com</a:t>
            </a:r>
            <a:endParaRPr sz="1000"/>
          </a:p>
        </p:txBody>
      </p:sp>
      <p:pic>
        <p:nvPicPr>
          <p:cNvPr id="73" name="Google Shape;73;p7"/>
          <p:cNvPicPr preferRelativeResize="0"/>
          <p:nvPr/>
        </p:nvPicPr>
        <p:blipFill rotWithShape="1">
          <a:blip r:embed="rId7">
            <a:alphaModFix/>
          </a:blip>
          <a:srcRect b="0" l="0" r="34742" t="0"/>
          <a:stretch/>
        </p:blipFill>
        <p:spPr>
          <a:xfrm>
            <a:off x="3100700" y="3162302"/>
            <a:ext cx="5586099" cy="11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250" y="3162300"/>
            <a:ext cx="2619049" cy="11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3.</a:t>
            </a:r>
            <a:r>
              <a:rPr lang="en" sz="2730"/>
              <a:t>1</a:t>
            </a:r>
            <a:r>
              <a:rPr lang="en" sz="2730"/>
              <a:t> EDA: Data Observation </a:t>
            </a:r>
            <a:endParaRPr sz="2730"/>
          </a:p>
        </p:txBody>
      </p:sp>
      <p:sp>
        <p:nvSpPr>
          <p:cNvPr id="83" name="Google Shape;83;p8"/>
          <p:cNvSpPr txBox="1"/>
          <p:nvPr>
            <p:ph idx="4294967295" type="body"/>
          </p:nvPr>
        </p:nvSpPr>
        <p:spPr>
          <a:xfrm>
            <a:off x="321600" y="935150"/>
            <a:ext cx="8088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plot shows that there is </a:t>
            </a:r>
            <a:r>
              <a:rPr b="1" lang="en" sz="1300"/>
              <a:t>no clear upward/downward trend</a:t>
            </a:r>
            <a:r>
              <a:rPr lang="en" sz="1300"/>
              <a:t>.</a:t>
            </a:r>
            <a:endParaRPr sz="1300"/>
          </a:p>
          <a:p>
            <a:pPr indent="-31115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plot shows </a:t>
            </a:r>
            <a:r>
              <a:rPr b="1" lang="en" sz="1300"/>
              <a:t>seasonality</a:t>
            </a:r>
            <a:r>
              <a:rPr lang="en" sz="1300"/>
              <a:t> - </a:t>
            </a:r>
            <a:r>
              <a:rPr lang="en" sz="1300">
                <a:highlight>
                  <a:schemeClr val="lt1"/>
                </a:highlight>
              </a:rPr>
              <a:t>with higher temperatures occurring during summer months and lower temperatures during winter months.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ACF values are</a:t>
            </a:r>
            <a:r>
              <a:rPr lang="en" sz="1300"/>
              <a:t> </a:t>
            </a:r>
            <a:r>
              <a:rPr lang="en" sz="1300"/>
              <a:t>greater than the critical values, implying </a:t>
            </a:r>
            <a:r>
              <a:rPr b="1" lang="en" sz="1300"/>
              <a:t>non-stationarity</a:t>
            </a:r>
            <a:r>
              <a:rPr lang="en" sz="1300"/>
              <a:t>.</a:t>
            </a:r>
            <a:endParaRPr sz="1300"/>
          </a:p>
          <a:p>
            <a:pPr indent="-31115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distribution of residuals does not </a:t>
            </a:r>
            <a:r>
              <a:rPr lang="en" sz="1300"/>
              <a:t>align with</a:t>
            </a:r>
            <a:r>
              <a:rPr lang="en" sz="1300"/>
              <a:t> the normal distribution.</a:t>
            </a:r>
            <a:endParaRPr sz="1300"/>
          </a:p>
          <a:p>
            <a:pPr indent="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84" name="Google Shape;84;p8"/>
          <p:cNvPicPr preferRelativeResize="0"/>
          <p:nvPr/>
        </p:nvPicPr>
        <p:blipFill rotWithShape="1">
          <a:blip r:embed="rId6">
            <a:alphaModFix/>
          </a:blip>
          <a:srcRect b="-2810" l="0" r="0" t="5221"/>
          <a:stretch/>
        </p:blipFill>
        <p:spPr>
          <a:xfrm>
            <a:off x="489850" y="2365625"/>
            <a:ext cx="3690825" cy="22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8475" y="2274035"/>
            <a:ext cx="3601845" cy="22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3.2 EDA: Data Transformation</a:t>
            </a:r>
            <a:endParaRPr sz="2730"/>
          </a:p>
        </p:txBody>
      </p:sp>
      <p:sp>
        <p:nvSpPr>
          <p:cNvPr id="94" name="Google Shape;94;p9"/>
          <p:cNvSpPr txBox="1"/>
          <p:nvPr>
            <p:ph idx="4294967295" type="body"/>
          </p:nvPr>
        </p:nvSpPr>
        <p:spPr>
          <a:xfrm>
            <a:off x="265250" y="1010750"/>
            <a:ext cx="83364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9341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We applied </a:t>
            </a:r>
            <a:r>
              <a:rPr b="1" lang="en" sz="1429"/>
              <a:t>the</a:t>
            </a:r>
            <a:r>
              <a:rPr lang="en" sz="1429"/>
              <a:t> </a:t>
            </a:r>
            <a:r>
              <a:rPr b="1" lang="en" sz="1429"/>
              <a:t>Box-Cox Transformation</a:t>
            </a:r>
            <a:r>
              <a:rPr lang="en" sz="1429"/>
              <a:t> to the dataset to stabilize the variance.</a:t>
            </a:r>
            <a:endParaRPr sz="1429"/>
          </a:p>
          <a:p>
            <a:pPr indent="-319341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Then, we took </a:t>
            </a:r>
            <a:r>
              <a:rPr b="1" lang="en" sz="1429"/>
              <a:t>the first-order difference</a:t>
            </a:r>
            <a:r>
              <a:rPr lang="en" sz="1429"/>
              <a:t> of the seasonal component of the data to make data stationary.</a:t>
            </a:r>
            <a:endParaRPr sz="1429"/>
          </a:p>
          <a:p>
            <a:pPr indent="-319341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b="1" lang="en" sz="1429"/>
              <a:t>KPSS test</a:t>
            </a:r>
            <a:r>
              <a:rPr lang="en" sz="1429"/>
              <a:t> suggests that the data is stationary </a:t>
            </a:r>
            <a:r>
              <a:rPr lang="en" sz="1429"/>
              <a:t>whereas</a:t>
            </a:r>
            <a:r>
              <a:rPr lang="en" sz="1429"/>
              <a:t> ADF test suggests the opposite</a:t>
            </a:r>
            <a:endParaRPr sz="1429"/>
          </a:p>
          <a:p>
            <a:pPr indent="-319341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KPSS test backed up the plot of the data, so we concluded that the data is stationary for seasonal differencing. </a:t>
            </a:r>
            <a:r>
              <a:rPr lang="en" sz="1300"/>
              <a:t>ACF is decaying and PACF cut off is at lag 1</a:t>
            </a:r>
            <a:endParaRPr sz="1429"/>
          </a:p>
          <a:p>
            <a:pPr indent="0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29"/>
          </a:p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7938" y="2452550"/>
            <a:ext cx="2348126" cy="200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9224" y="2452550"/>
            <a:ext cx="2348126" cy="200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975" y="2542250"/>
            <a:ext cx="2138429" cy="182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0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 </a:t>
            </a:r>
            <a:r>
              <a:rPr lang="en" sz="2730"/>
              <a:t>Modeling Overview</a:t>
            </a:r>
            <a:endParaRPr sz="2730"/>
          </a:p>
        </p:txBody>
      </p:sp>
      <p:sp>
        <p:nvSpPr>
          <p:cNvPr id="106" name="Google Shape;106;p10"/>
          <p:cNvSpPr txBox="1"/>
          <p:nvPr>
            <p:ph idx="4294967295" type="body"/>
          </p:nvPr>
        </p:nvSpPr>
        <p:spPr>
          <a:xfrm>
            <a:off x="299850" y="969100"/>
            <a:ext cx="8211000" cy="3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lt1"/>
                </a:highlight>
              </a:rPr>
              <a:t>We build the following models for forecasting the average daily temperature between </a:t>
            </a:r>
            <a:r>
              <a:rPr lang="en" sz="1300"/>
              <a:t>05/01/2021 and 05/01/2023</a:t>
            </a:r>
            <a:r>
              <a:rPr lang="en" sz="1300">
                <a:highlight>
                  <a:schemeClr val="lt1"/>
                </a:highlight>
              </a:rPr>
              <a:t>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>
                <a:highlight>
                  <a:schemeClr val="lt1"/>
                </a:highlight>
              </a:rPr>
              <a:t>Holt-Winters:</a:t>
            </a:r>
            <a:r>
              <a:rPr lang="en" sz="1300">
                <a:highlight>
                  <a:schemeClr val="lt1"/>
                </a:highlight>
              </a:rPr>
              <a:t> We employed the Holt-Winters method, which is a </a:t>
            </a:r>
            <a:r>
              <a:rPr b="1" lang="en" sz="1300">
                <a:highlight>
                  <a:schemeClr val="lt1"/>
                </a:highlight>
              </a:rPr>
              <a:t>triple exponential smoothing</a:t>
            </a:r>
            <a:r>
              <a:rPr lang="en" sz="1300">
                <a:highlight>
                  <a:schemeClr val="lt1"/>
                </a:highlight>
              </a:rPr>
              <a:t> technique, capable of capturing both trend and seasonality in the data. This approach was suitable for our dataset given its clear seasonal patterns.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>
                <a:highlight>
                  <a:schemeClr val="lt1"/>
                </a:highlight>
              </a:rPr>
              <a:t>ARIMA:</a:t>
            </a:r>
            <a:r>
              <a:rPr lang="en" sz="1300">
                <a:highlight>
                  <a:schemeClr val="lt1"/>
                </a:highlight>
              </a:rPr>
              <a:t> Another modeling approach we utilized is ARIMA (Autoregressive Integrated Moving Average). ARIMA allowed us to </a:t>
            </a:r>
            <a:r>
              <a:rPr b="1" lang="en" sz="1300">
                <a:highlight>
                  <a:schemeClr val="lt1"/>
                </a:highlight>
              </a:rPr>
              <a:t>capture the autocorrelation and seasonality</a:t>
            </a:r>
            <a:r>
              <a:rPr lang="en" sz="1300">
                <a:highlight>
                  <a:schemeClr val="lt1"/>
                </a:highlight>
              </a:rPr>
              <a:t> in the data while accounting for differencing to achieve stationarity.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>
                <a:highlight>
                  <a:schemeClr val="lt1"/>
                </a:highlight>
              </a:rPr>
              <a:t>Regression:</a:t>
            </a:r>
            <a:r>
              <a:rPr lang="en" sz="1300">
                <a:highlight>
                  <a:schemeClr val="lt1"/>
                </a:highlight>
              </a:rPr>
              <a:t> We also explored regression models to </a:t>
            </a:r>
            <a:r>
              <a:rPr b="1" lang="en" sz="1300">
                <a:highlight>
                  <a:schemeClr val="lt1"/>
                </a:highlight>
              </a:rPr>
              <a:t>incorporate external factors</a:t>
            </a:r>
            <a:r>
              <a:rPr lang="en" sz="1300">
                <a:highlight>
                  <a:schemeClr val="lt1"/>
                </a:highlight>
              </a:rPr>
              <a:t> that may influence temperature variations, such as humidity or wind speed.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>
                <a:highlight>
                  <a:schemeClr val="lt1"/>
                </a:highlight>
              </a:rPr>
              <a:t>LSTM:</a:t>
            </a:r>
            <a:r>
              <a:rPr lang="en" sz="1300">
                <a:highlight>
                  <a:schemeClr val="lt1"/>
                </a:highlight>
              </a:rPr>
              <a:t> Long Short-Term Memory (LSTM), a deep learning-based approach, was employed to </a:t>
            </a:r>
            <a:r>
              <a:rPr b="1" lang="en" sz="1300">
                <a:highlight>
                  <a:schemeClr val="lt1"/>
                </a:highlight>
              </a:rPr>
              <a:t>capture complex temporal dependencies</a:t>
            </a:r>
            <a:r>
              <a:rPr lang="en" sz="1300">
                <a:highlight>
                  <a:schemeClr val="lt1"/>
                </a:highlight>
              </a:rPr>
              <a:t> in the data.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>
                <a:highlight>
                  <a:schemeClr val="lt1"/>
                </a:highlight>
              </a:rPr>
              <a:t>VAR:</a:t>
            </a:r>
            <a:r>
              <a:rPr lang="en" sz="1300">
                <a:highlight>
                  <a:schemeClr val="lt1"/>
                </a:highlight>
              </a:rPr>
              <a:t> The Vector Autoregression (VAR) model was used to capture the </a:t>
            </a:r>
            <a:r>
              <a:rPr b="1" lang="en" sz="1300">
                <a:highlight>
                  <a:schemeClr val="lt1"/>
                </a:highlight>
              </a:rPr>
              <a:t>interdependencies between the temperature features</a:t>
            </a:r>
            <a:r>
              <a:rPr lang="en" sz="1300">
                <a:highlight>
                  <a:schemeClr val="lt1"/>
                </a:highlight>
              </a:rPr>
              <a:t>, allowing for more comprehensive forecasting.</a:t>
            </a:r>
            <a:endParaRPr sz="1300">
              <a:highlight>
                <a:schemeClr val="lt1"/>
              </a:highlight>
            </a:endParaRPr>
          </a:p>
        </p:txBody>
      </p:sp>
      <p:sp>
        <p:nvSpPr>
          <p:cNvPr id="107" name="Google Shape;10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1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4.1 Modeling: Holt-Winters Seasonal Method</a:t>
            </a:r>
            <a:endParaRPr sz="2730"/>
          </a:p>
        </p:txBody>
      </p:sp>
      <p:sp>
        <p:nvSpPr>
          <p:cNvPr id="115" name="Google Shape;115;p11"/>
          <p:cNvSpPr txBox="1"/>
          <p:nvPr>
            <p:ph idx="4294967295" type="body"/>
          </p:nvPr>
        </p:nvSpPr>
        <p:spPr>
          <a:xfrm>
            <a:off x="299850" y="969100"/>
            <a:ext cx="87033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9341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The data shows </a:t>
            </a:r>
            <a:r>
              <a:rPr lang="en" sz="1429"/>
              <a:t>seasonality</a:t>
            </a:r>
            <a:r>
              <a:rPr lang="en" sz="1429"/>
              <a:t>, so the simple exponential smoothing, which provide </a:t>
            </a:r>
            <a:r>
              <a:rPr b="1" lang="en" sz="1429"/>
              <a:t>flat forecast</a:t>
            </a:r>
            <a:r>
              <a:rPr lang="en" sz="1429"/>
              <a:t>, which will not be appropriate. So, we used Holt-Winters Seasonal Method.</a:t>
            </a:r>
            <a:endParaRPr sz="1429"/>
          </a:p>
          <a:p>
            <a:pPr indent="-319341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We used </a:t>
            </a:r>
            <a:r>
              <a:rPr b="1" lang="en" sz="1429"/>
              <a:t>additive method</a:t>
            </a:r>
            <a:r>
              <a:rPr lang="en" sz="1429"/>
              <a:t> since the seasonal variations are roughly constant through the series.</a:t>
            </a:r>
            <a:endParaRPr sz="1429"/>
          </a:p>
          <a:p>
            <a:pPr indent="-319341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29"/>
              <a:buChar char="-"/>
            </a:pPr>
            <a:r>
              <a:rPr lang="en" sz="1429"/>
              <a:t>F</a:t>
            </a:r>
            <a:r>
              <a:rPr lang="en" sz="1429"/>
              <a:t>or the test data, t</a:t>
            </a:r>
            <a:r>
              <a:rPr lang="en" sz="1429"/>
              <a:t>he Root Mean Square Error(</a:t>
            </a:r>
            <a:r>
              <a:rPr b="1" lang="en" sz="1429"/>
              <a:t>RMSE</a:t>
            </a:r>
            <a:r>
              <a:rPr lang="en" sz="1429"/>
              <a:t>) was </a:t>
            </a:r>
            <a:r>
              <a:rPr b="1" lang="en" sz="1429"/>
              <a:t>1.52. </a:t>
            </a:r>
            <a:r>
              <a:rPr lang="en" sz="1429"/>
              <a:t>The </a:t>
            </a:r>
            <a:r>
              <a:rPr b="1" lang="en" sz="1429"/>
              <a:t>AICc</a:t>
            </a:r>
            <a:r>
              <a:rPr lang="en" sz="1429"/>
              <a:t> value was </a:t>
            </a:r>
            <a:r>
              <a:rPr b="1" lang="en" sz="1429"/>
              <a:t>701.57.</a:t>
            </a:r>
            <a:endParaRPr b="1" sz="1429"/>
          </a:p>
        </p:txBody>
      </p: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11"/>
          <p:cNvPicPr preferRelativeResize="0"/>
          <p:nvPr/>
        </p:nvPicPr>
        <p:blipFill rotWithShape="1">
          <a:blip r:embed="rId6">
            <a:alphaModFix/>
          </a:blip>
          <a:srcRect b="10746" l="0" r="0" t="0"/>
          <a:stretch/>
        </p:blipFill>
        <p:spPr>
          <a:xfrm>
            <a:off x="4638650" y="2160698"/>
            <a:ext cx="4275325" cy="235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 rotWithShape="1">
          <a:blip r:embed="rId7">
            <a:alphaModFix/>
          </a:blip>
          <a:srcRect b="12166" l="0" r="0" t="5407"/>
          <a:stretch/>
        </p:blipFill>
        <p:spPr>
          <a:xfrm>
            <a:off x="200750" y="2250825"/>
            <a:ext cx="4275336" cy="21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2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4.2 Modeling: ARIMA</a:t>
            </a:r>
            <a:endParaRPr sz="2730"/>
          </a:p>
        </p:txBody>
      </p:sp>
      <p:sp>
        <p:nvSpPr>
          <p:cNvPr id="126" name="Google Shape;126;p12"/>
          <p:cNvSpPr txBox="1"/>
          <p:nvPr>
            <p:ph idx="4294967295" type="body"/>
          </p:nvPr>
        </p:nvSpPr>
        <p:spPr>
          <a:xfrm>
            <a:off x="42750" y="1078900"/>
            <a:ext cx="5998500" cy="19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2991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329"/>
              <a:buChar char="•"/>
            </a:pPr>
            <a:r>
              <a:rPr lang="en" sz="1329"/>
              <a:t>To build the ARIMA model, we started with the MA(1) model which gave us a result of (0,0,1) and we used (0,1,0) for seasonal component (first differencing)</a:t>
            </a:r>
            <a:endParaRPr sz="1329"/>
          </a:p>
          <a:p>
            <a:pPr indent="-312991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29"/>
              <a:buChar char="•"/>
            </a:pPr>
            <a:r>
              <a:rPr lang="en" sz="1329"/>
              <a:t>Using </a:t>
            </a:r>
            <a:r>
              <a:rPr b="1" lang="en" sz="1329"/>
              <a:t>auto.arima()</a:t>
            </a:r>
            <a:r>
              <a:rPr lang="en" sz="1329"/>
              <a:t> we got the best model as </a:t>
            </a:r>
            <a:r>
              <a:rPr b="1" lang="en" sz="1329"/>
              <a:t>ARIMA(4,0,0)(0,1,0)[365]</a:t>
            </a:r>
            <a:r>
              <a:rPr lang="en" sz="1329"/>
              <a:t> </a:t>
            </a:r>
            <a:endParaRPr sz="1329"/>
          </a:p>
          <a:p>
            <a:pPr indent="-312991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29"/>
              <a:buChar char="•"/>
            </a:pPr>
            <a:r>
              <a:rPr lang="en" sz="1329"/>
              <a:t>We then compared this model with other possible models from </a:t>
            </a:r>
            <a:r>
              <a:rPr b="1" lang="en" sz="1329"/>
              <a:t>EACF matrix</a:t>
            </a:r>
            <a:r>
              <a:rPr lang="en" sz="1329"/>
              <a:t> (1,3) which resulted in a better AICc value but not RMSE</a:t>
            </a:r>
            <a:endParaRPr sz="1329"/>
          </a:p>
          <a:p>
            <a:pPr indent="-312991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1329"/>
              <a:buChar char="•"/>
            </a:pPr>
            <a:r>
              <a:rPr lang="en" sz="1329"/>
              <a:t>We finally chose the ARIMA(4,0,0)(0,1,0)[365] model which gave us an </a:t>
            </a:r>
            <a:r>
              <a:rPr b="1" lang="en" sz="1329"/>
              <a:t>RMSE</a:t>
            </a:r>
            <a:r>
              <a:rPr lang="en" sz="1329"/>
              <a:t> of </a:t>
            </a:r>
            <a:r>
              <a:rPr b="1" lang="en" sz="1329"/>
              <a:t>6.68 </a:t>
            </a:r>
            <a:r>
              <a:rPr lang="en" sz="1329"/>
              <a:t>and </a:t>
            </a:r>
            <a:r>
              <a:rPr b="1" lang="en" sz="1329"/>
              <a:t>AICc</a:t>
            </a:r>
            <a:r>
              <a:rPr lang="en" sz="1329"/>
              <a:t> value of </a:t>
            </a:r>
            <a:r>
              <a:rPr b="1" lang="en" sz="1329"/>
              <a:t>40958.56 </a:t>
            </a:r>
            <a:endParaRPr b="1" sz="1329"/>
          </a:p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8" name="Google Shape;12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800" y="415075"/>
            <a:ext cx="2616900" cy="20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2"/>
          <p:cNvPicPr preferRelativeResize="0"/>
          <p:nvPr/>
        </p:nvPicPr>
        <p:blipFill rotWithShape="1">
          <a:blip r:embed="rId7">
            <a:alphaModFix/>
          </a:blip>
          <a:srcRect b="7497" l="5727" r="4778" t="3881"/>
          <a:stretch/>
        </p:blipFill>
        <p:spPr>
          <a:xfrm>
            <a:off x="6261950" y="2504063"/>
            <a:ext cx="2616900" cy="195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363" y="3410875"/>
            <a:ext cx="5453875" cy="7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2"/>
          <p:cNvSpPr txBox="1"/>
          <p:nvPr/>
        </p:nvSpPr>
        <p:spPr>
          <a:xfrm>
            <a:off x="2016075" y="30673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Stats of model from auto.arima()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